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80" r:id="rId17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283" y="143119"/>
            <a:ext cx="1386540" cy="26521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94688" y="298704"/>
            <a:ext cx="10406380" cy="0"/>
          </a:xfrm>
          <a:custGeom>
            <a:avLst/>
            <a:gdLst/>
            <a:ahLst/>
            <a:cxnLst/>
            <a:rect l="l" t="t" r="r" b="b"/>
            <a:pathLst>
              <a:path w="10406380">
                <a:moveTo>
                  <a:pt x="0" y="0"/>
                </a:moveTo>
                <a:lnTo>
                  <a:pt x="10406380" y="0"/>
                </a:lnTo>
              </a:path>
            </a:pathLst>
          </a:custGeom>
          <a:ln w="6350">
            <a:solidFill>
              <a:srgbClr val="7DA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8720" y="1919643"/>
            <a:ext cx="2194560" cy="153071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8168" y="2432304"/>
            <a:ext cx="448055" cy="7985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58818" y="981582"/>
            <a:ext cx="3674363" cy="512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22C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75126" y="3735080"/>
            <a:ext cx="4841747" cy="194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C3D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283" y="143119"/>
            <a:ext cx="1386540" cy="26521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94688" y="298704"/>
            <a:ext cx="10406380" cy="0"/>
          </a:xfrm>
          <a:custGeom>
            <a:avLst/>
            <a:gdLst/>
            <a:ahLst/>
            <a:cxnLst/>
            <a:rect l="l" t="t" r="r" b="b"/>
            <a:pathLst>
              <a:path w="10406380">
                <a:moveTo>
                  <a:pt x="0" y="0"/>
                </a:moveTo>
                <a:lnTo>
                  <a:pt x="10406380" y="0"/>
                </a:lnTo>
              </a:path>
            </a:pathLst>
          </a:custGeom>
          <a:ln w="6350">
            <a:solidFill>
              <a:srgbClr val="7DA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839967"/>
            <a:ext cx="12191999" cy="10180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288" y="1630679"/>
            <a:ext cx="1828800" cy="42123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2283" y="143119"/>
            <a:ext cx="1386540" cy="26521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94688" y="298704"/>
            <a:ext cx="10406380" cy="0"/>
          </a:xfrm>
          <a:custGeom>
            <a:avLst/>
            <a:gdLst/>
            <a:ahLst/>
            <a:cxnLst/>
            <a:rect l="l" t="t" r="r" b="b"/>
            <a:pathLst>
              <a:path w="10406380">
                <a:moveTo>
                  <a:pt x="0" y="0"/>
                </a:moveTo>
                <a:lnTo>
                  <a:pt x="10406380" y="0"/>
                </a:lnTo>
              </a:path>
            </a:pathLst>
          </a:custGeom>
          <a:ln w="6350">
            <a:solidFill>
              <a:srgbClr val="7DA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2421" y="599694"/>
            <a:ext cx="2407157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811" y="1076706"/>
            <a:ext cx="11444376" cy="4554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C3D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b.latosoftware.com.br/BaseKB/Exibir/Montagem-de-Treinamento-Aprovado-40" TargetMode="External"/><Relationship Id="rId2" Type="http://schemas.openxmlformats.org/officeDocument/2006/relationships/hyperlink" Target="https://kb.latosoftware.com.br/BaseKB/Exibir/Registro-de-Treinamento-Efetuado-4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kb.latosoftware.com.br/BaseKB/Exibir/Registro-de-Treinamento-Efetuado-4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b.latosoftware.com.br/BaseKB/Exibir/Mudan%C3%A7as-nas-Telas-de-Treinamento-e-da-Matriz-de-Versatilidade-60" TargetMode="External"/><Relationship Id="rId2" Type="http://schemas.openxmlformats.org/officeDocument/2006/relationships/hyperlink" Target="https://kb.latosoftware.com.br/BaseKB/Exibir/Plataforma-Visual-Cargo---Matriz-de-Versatilidade-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b.latosoftware.com.br/BaseKB/Exibir/Plataforma-Visual-Cargo---Matriz-Anal%C3%ADtica-8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b.latosoftware.com.br/BaseKB/Exibir/Plataforma-Visual-Cargo---Consulta-Efetiva%C3%A7%C3%A3o-78" TargetMode="External"/><Relationship Id="rId2" Type="http://schemas.openxmlformats.org/officeDocument/2006/relationships/hyperlink" Target="https://kb.latosoftware.com.br/BaseKB/Exibir/Plataforma-Visual-Cargo---Prepara%C3%A7%C3%A3o-7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istema@visualcargo.com.b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b.latosoftware.com.br/BaseKB/Exibir/Plataforma-Visual-Cargo---EAD-62" TargetMode="External"/><Relationship Id="rId3" Type="http://schemas.openxmlformats.org/officeDocument/2006/relationships/hyperlink" Target="https://kb.latosoftware.com.br/BaseKB/Exibir/Plataforma-Visual-Cargo---M%C3%B3dulo-Descri%C3%A7%C3%A3o-de-Cargo-53" TargetMode="External"/><Relationship Id="rId7" Type="http://schemas.openxmlformats.org/officeDocument/2006/relationships/hyperlink" Target="https://kb.latosoftware.com.br/BaseKB/Exibir/Plataforma-Visual-Cargo---Talentos--VC-Forms-61" TargetMode="External"/><Relationship Id="rId2" Type="http://schemas.openxmlformats.org/officeDocument/2006/relationships/hyperlink" Target="https://kb.latosoftware.com.br/BaseKB/Exibir/Plataforma-Visual-Cargo---M%C3%B3dulo-Cadastros-5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b.latosoftware.com.br/BaseKB/Exibir/Plataforma-Visual-Cargo---Recrutamento-e-Sele%C3%A7%C3%A3o-60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kb.latosoftware.com.br/BaseKB/Exibir/Plataforma-Visual-Cargo---PDI-Metas-59" TargetMode="External"/><Relationship Id="rId10" Type="http://schemas.openxmlformats.org/officeDocument/2006/relationships/hyperlink" Target="https://kb.latosoftware.com.br/BaseKB/Exibir/Plataforma-Visual-Cargo---Primeiros-Passos-43" TargetMode="External"/><Relationship Id="rId4" Type="http://schemas.openxmlformats.org/officeDocument/2006/relationships/hyperlink" Target="https://kb.latosoftware.com.br/BaseKB/Exibir/Plataforma-Visual-Cargo---M%C3%B3dulo-Treinamento-55" TargetMode="External"/><Relationship Id="rId9" Type="http://schemas.openxmlformats.org/officeDocument/2006/relationships/hyperlink" Target="https://kb.latosoftware.com.br/BaseKB/Exibir/Plataforma-Visual-Cargo---HUB-6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kb.latosoftware.com.br/BaseKB/Exibir/Implanta%C3%A7%C3%A3o-Visual-Cargo---Passo-2---Inclus%C3%A3o-de-Treinamentos-2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7920" y="1496404"/>
            <a:ext cx="5672455" cy="3895090"/>
            <a:chOff x="6217920" y="1496404"/>
            <a:chExt cx="5672455" cy="3895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20" y="1496404"/>
              <a:ext cx="5672328" cy="38947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1320" y="2798063"/>
              <a:ext cx="1152144" cy="20391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2200" y="1362532"/>
            <a:ext cx="249936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spc="-15" dirty="0">
                <a:solidFill>
                  <a:srgbClr val="122C45"/>
                </a:solidFill>
              </a:rPr>
              <a:t>Visual</a:t>
            </a:r>
            <a:r>
              <a:rPr lang="pt-BR" sz="3200" spc="-50" dirty="0">
                <a:solidFill>
                  <a:srgbClr val="122C45"/>
                </a:solidFill>
              </a:rPr>
              <a:t> </a:t>
            </a:r>
            <a:r>
              <a:rPr lang="pt-BR" sz="3200" spc="-10" dirty="0">
                <a:solidFill>
                  <a:srgbClr val="122C45"/>
                </a:solidFill>
              </a:rPr>
              <a:t>Cargo</a:t>
            </a:r>
            <a:endParaRPr lang="pt-BR" sz="3200" dirty="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839967"/>
            <a:ext cx="12191999" cy="101803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18616" y="1905000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40" y="0"/>
                </a:lnTo>
              </a:path>
            </a:pathLst>
          </a:custGeom>
          <a:ln w="25400">
            <a:solidFill>
              <a:srgbClr val="7DA792"/>
            </a:solidFill>
          </a:ln>
        </p:spPr>
        <p:txBody>
          <a:bodyPr wrap="square" lIns="0" tIns="0" rIns="0" bIns="0" rtlCol="0"/>
          <a:lstStyle/>
          <a:p>
            <a:endParaRPr lang="pt-BR" dirty="0"/>
          </a:p>
        </p:txBody>
      </p:sp>
      <p:sp>
        <p:nvSpPr>
          <p:cNvPr id="8" name="object 8"/>
          <p:cNvSpPr txBox="1"/>
          <p:nvPr/>
        </p:nvSpPr>
        <p:spPr>
          <a:xfrm>
            <a:off x="1092200" y="2214448"/>
            <a:ext cx="4089400" cy="98616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Visão Geral do Sistema</a:t>
            </a:r>
            <a:endParaRPr lang="pt-BR"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0"/>
              </a:spcBef>
            </a:pPr>
            <a:r>
              <a:rPr lang="pt-BR" sz="1600" spc="-5" dirty="0">
                <a:solidFill>
                  <a:srgbClr val="122C45"/>
                </a:solidFill>
                <a:latin typeface="Arial"/>
                <a:cs typeface="Arial"/>
              </a:rPr>
              <a:t>Atualizado</a:t>
            </a:r>
            <a:r>
              <a:rPr lang="pt-BR" sz="1600" spc="-5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600" noProof="1">
                <a:solidFill>
                  <a:srgbClr val="122C45"/>
                </a:solidFill>
                <a:latin typeface="Arial"/>
                <a:cs typeface="Arial"/>
              </a:rPr>
              <a:t>em</a:t>
            </a:r>
            <a:r>
              <a:rPr lang="pt-BR" sz="16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600" spc="-5" dirty="0">
                <a:solidFill>
                  <a:srgbClr val="122C45"/>
                </a:solidFill>
                <a:latin typeface="Arial"/>
                <a:cs typeface="Arial"/>
              </a:rPr>
              <a:t>15/03/2021</a:t>
            </a:r>
            <a:endParaRPr lang="pt-BR"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611253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7781EF46-75E6-441F-ACE9-54CEFB2A58DA}"/>
              </a:ext>
            </a:extLst>
          </p:cNvPr>
          <p:cNvSpPr txBox="1"/>
          <p:nvPr/>
        </p:nvSpPr>
        <p:spPr>
          <a:xfrm>
            <a:off x="457200" y="1524000"/>
            <a:ext cx="11049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criar novas turmas de treinamentos ?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66B41A-BAB2-48EE-896D-0FA26689B310}"/>
              </a:ext>
            </a:extLst>
          </p:cNvPr>
          <p:cNvSpPr txBox="1"/>
          <p:nvPr/>
        </p:nvSpPr>
        <p:spPr>
          <a:xfrm>
            <a:off x="423909" y="2267888"/>
            <a:ext cx="11506200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Caso o treinamento </a:t>
            </a:r>
            <a:r>
              <a:rPr lang="pt-BR" b="1" dirty="0">
                <a:latin typeface="Arial"/>
                <a:cs typeface="Arial"/>
              </a:rPr>
              <a:t>já ocorreu</a:t>
            </a:r>
            <a:r>
              <a:rPr lang="pt-BR" dirty="0">
                <a:latin typeface="Arial"/>
                <a:cs typeface="Arial"/>
              </a:rPr>
              <a:t>, deve ir em:</a:t>
            </a:r>
          </a:p>
          <a:p>
            <a:pPr marL="755650" marR="5080" lvl="1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Treinamento &gt; Planejamento &gt; </a:t>
            </a:r>
            <a:r>
              <a:rPr lang="pt-BR" dirty="0">
                <a:latin typeface="Arial"/>
                <a:cs typeface="Arial"/>
                <a:hlinkClick r:id="rId2"/>
              </a:rPr>
              <a:t>Registro de Treinamentos Efetuados</a:t>
            </a:r>
            <a:r>
              <a:rPr lang="pt-BR" dirty="0">
                <a:latin typeface="Arial"/>
                <a:cs typeface="Arial"/>
              </a:rPr>
              <a:t>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3B2140-7046-47F6-B6AC-F15A4A029F0F}"/>
              </a:ext>
            </a:extLst>
          </p:cNvPr>
          <p:cNvSpPr txBox="1"/>
          <p:nvPr/>
        </p:nvSpPr>
        <p:spPr>
          <a:xfrm>
            <a:off x="423909" y="3433439"/>
            <a:ext cx="11506200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Caso o treinamento </a:t>
            </a:r>
            <a:r>
              <a:rPr lang="pt-BR" b="1" dirty="0">
                <a:latin typeface="Arial"/>
                <a:cs typeface="Arial"/>
              </a:rPr>
              <a:t>irá ocorrer</a:t>
            </a:r>
            <a:r>
              <a:rPr lang="pt-BR" dirty="0">
                <a:latin typeface="Arial"/>
                <a:cs typeface="Arial"/>
              </a:rPr>
              <a:t>, deve ir em:</a:t>
            </a:r>
          </a:p>
          <a:p>
            <a:pPr marL="755650" marR="5080" lvl="1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Treinamento &gt; Planejamento &gt; </a:t>
            </a:r>
            <a:r>
              <a:rPr lang="pt-BR" dirty="0">
                <a:latin typeface="Arial"/>
                <a:cs typeface="Arial"/>
                <a:hlinkClick r:id="rId3"/>
              </a:rPr>
              <a:t>Montagem de Treinamento Aprovado</a:t>
            </a:r>
            <a:r>
              <a:rPr lang="pt-BR" dirty="0">
                <a:latin typeface="Arial"/>
                <a:cs typeface="Arial"/>
              </a:rPr>
              <a:t>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D5704C-86E6-4D88-9901-2E89227D853C}"/>
              </a:ext>
            </a:extLst>
          </p:cNvPr>
          <p:cNvSpPr txBox="1"/>
          <p:nvPr/>
        </p:nvSpPr>
        <p:spPr>
          <a:xfrm>
            <a:off x="423909" y="4800600"/>
            <a:ext cx="11506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A diferença entre as telas é que na primeira não se faz necessário lançar a lista de presença, pois o treinamento já ocorreu, na segunda tela estamos planejando o treinamento, então temos que lançar a lista de presença na data que o treinamento ocorrer.</a:t>
            </a:r>
          </a:p>
        </p:txBody>
      </p:sp>
    </p:spTree>
    <p:extLst>
      <p:ext uri="{BB962C8B-B14F-4D97-AF65-F5344CB8AC3E}">
        <p14:creationId xmlns:p14="http://schemas.microsoft.com/office/powerpoint/2010/main" val="314039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611253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77F07F8-5DE8-4651-9248-E004566C4631}"/>
              </a:ext>
            </a:extLst>
          </p:cNvPr>
          <p:cNvSpPr txBox="1"/>
          <p:nvPr/>
        </p:nvSpPr>
        <p:spPr>
          <a:xfrm>
            <a:off x="457200" y="1447800"/>
            <a:ext cx="1104900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lançamento de treinamentos realizados fora da empresa e antes da Matriz de treinamentos?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6CC5EC-3D83-4203-97F4-4B882AD4AA7C}"/>
              </a:ext>
            </a:extLst>
          </p:cNvPr>
          <p:cNvSpPr txBox="1"/>
          <p:nvPr/>
        </p:nvSpPr>
        <p:spPr>
          <a:xfrm>
            <a:off x="381000" y="2715876"/>
            <a:ext cx="108966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Caso o treinamento </a:t>
            </a:r>
            <a:r>
              <a:rPr lang="pt-BR" b="1" dirty="0">
                <a:latin typeface="Arial"/>
                <a:cs typeface="Arial"/>
              </a:rPr>
              <a:t>já ocorreu</a:t>
            </a:r>
            <a:r>
              <a:rPr lang="pt-BR" dirty="0">
                <a:latin typeface="Arial"/>
                <a:cs typeface="Arial"/>
              </a:rPr>
              <a:t>, deve ir em:</a:t>
            </a:r>
          </a:p>
          <a:p>
            <a:pPr marL="755650" marR="5080" lvl="1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Treinamento &gt; Planejamento &gt; </a:t>
            </a:r>
            <a:r>
              <a:rPr lang="pt-BR" dirty="0">
                <a:latin typeface="Arial"/>
                <a:cs typeface="Arial"/>
                <a:hlinkClick r:id="rId2"/>
              </a:rPr>
              <a:t>Registro de Treinamentos Efetuados</a:t>
            </a:r>
            <a:r>
              <a:rPr lang="pt-BR" dirty="0">
                <a:latin typeface="Arial"/>
                <a:cs typeface="Arial"/>
              </a:rPr>
              <a:t>;</a:t>
            </a:r>
          </a:p>
          <a:p>
            <a:pPr marL="755650" marR="5080" lvl="1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endParaRPr lang="pt-BR" dirty="0">
              <a:latin typeface="Arial"/>
              <a:cs typeface="Arial"/>
            </a:endParaRPr>
          </a:p>
          <a:p>
            <a:pPr marL="12700" marR="5080"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Neste caso, se o colaborador estiver com o Certificado de Conclusão em mãos, você pode escanear e fazer o upload da imagem no registro dele.</a:t>
            </a:r>
          </a:p>
        </p:txBody>
      </p:sp>
    </p:spTree>
    <p:extLst>
      <p:ext uri="{BB962C8B-B14F-4D97-AF65-F5344CB8AC3E}">
        <p14:creationId xmlns:p14="http://schemas.microsoft.com/office/powerpoint/2010/main" val="3766392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611253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77F07F8-5DE8-4651-9248-E004566C4631}"/>
              </a:ext>
            </a:extLst>
          </p:cNvPr>
          <p:cNvSpPr txBox="1"/>
          <p:nvPr/>
        </p:nvSpPr>
        <p:spPr>
          <a:xfrm>
            <a:off x="457200" y="1447800"/>
            <a:ext cx="1104900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ver quais treinamentos estão pendentes de realização e ver antecipadamente quais irão vencer?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6CC5EC-3D83-4203-97F4-4B882AD4AA7C}"/>
              </a:ext>
            </a:extLst>
          </p:cNvPr>
          <p:cNvSpPr txBox="1"/>
          <p:nvPr/>
        </p:nvSpPr>
        <p:spPr>
          <a:xfrm>
            <a:off x="381000" y="2531210"/>
            <a:ext cx="1150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dirty="0">
                <a:latin typeface="Arial"/>
                <a:cs typeface="Arial"/>
              </a:rPr>
              <a:t>Esta informação pode ser vista em vários lugares, é possível receber um e-mail diário do resumo da auditoria de treinamentos, pode ser pela Matriz de Versatilidade ou pela Matriz Analítica.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A2C77B-7C44-40CC-881D-B6E5D7367B7E}"/>
              </a:ext>
            </a:extLst>
          </p:cNvPr>
          <p:cNvSpPr txBox="1"/>
          <p:nvPr/>
        </p:nvSpPr>
        <p:spPr>
          <a:xfrm>
            <a:off x="381000" y="4492421"/>
            <a:ext cx="1150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6195">
              <a:lnSpc>
                <a:spcPct val="100000"/>
              </a:lnSpc>
            </a:pPr>
            <a:r>
              <a:rPr lang="pt-BR"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Cadastros &gt; Matriz </a:t>
            </a:r>
            <a:r>
              <a:rPr lang="pt-BR" sz="18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de </a:t>
            </a:r>
            <a:r>
              <a:rPr lang="pt-BR"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Versatilidade</a:t>
            </a:r>
            <a:r>
              <a:rPr lang="pt-BR" sz="1800" spc="-5" dirty="0">
                <a:solidFill>
                  <a:srgbClr val="2C3D50"/>
                </a:solidFill>
                <a:latin typeface="Arial"/>
                <a:cs typeface="Arial"/>
              </a:rPr>
              <a:t>: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A </a:t>
            </a:r>
            <a:r>
              <a:rPr lang="pt-BR" sz="1800" spc="-10" dirty="0">
                <a:solidFill>
                  <a:srgbClr val="2C3D50"/>
                </a:solidFill>
                <a:latin typeface="Arial"/>
                <a:cs typeface="Arial"/>
              </a:rPr>
              <a:t>Matriz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de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Versatilidade permite visualizar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de forma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gráfica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os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treinamentos faltantes para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os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cargos e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seus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respectivos </a:t>
            </a:r>
            <a:r>
              <a:rPr lang="pt-BR" sz="1800" spc="15" dirty="0">
                <a:solidFill>
                  <a:srgbClr val="2C3D50"/>
                </a:solidFill>
                <a:latin typeface="Arial"/>
                <a:cs typeface="Arial"/>
              </a:rPr>
              <a:t>ocupantes, </a:t>
            </a:r>
            <a:r>
              <a:rPr lang="pt-BR" sz="1800" spc="2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ficando </a:t>
            </a:r>
            <a:r>
              <a:rPr lang="pt-BR" sz="1800" spc="-5" dirty="0">
                <a:solidFill>
                  <a:srgbClr val="2C3D50"/>
                </a:solidFill>
                <a:latin typeface="Arial"/>
                <a:cs typeface="Arial"/>
              </a:rPr>
              <a:t>claro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se o colaborador é apto ou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não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para </a:t>
            </a:r>
            <a:r>
              <a:rPr lang="pt-BR" sz="1800" spc="-5" dirty="0">
                <a:solidFill>
                  <a:srgbClr val="2C3D50"/>
                </a:solidFill>
                <a:latin typeface="Arial"/>
                <a:cs typeface="Arial"/>
              </a:rPr>
              <a:t>realizar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determinado trabalho, se tem treinamento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em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andamento ou </a:t>
            </a:r>
            <a:r>
              <a:rPr lang="pt-BR" sz="1800" spc="10" dirty="0">
                <a:solidFill>
                  <a:srgbClr val="2C3D50"/>
                </a:solidFill>
                <a:latin typeface="Arial"/>
                <a:cs typeface="Arial"/>
              </a:rPr>
              <a:t>planejado.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É possível gerar a </a:t>
            </a:r>
            <a:r>
              <a:rPr lang="pt-BR" sz="1800" spc="-5" dirty="0">
                <a:solidFill>
                  <a:srgbClr val="2C3D50"/>
                </a:solidFill>
                <a:latin typeface="Arial"/>
                <a:cs typeface="Arial"/>
              </a:rPr>
              <a:t>matriz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 seguindo</a:t>
            </a:r>
            <a:r>
              <a:rPr lang="pt-BR" sz="1800" spc="-5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uma classificação</a:t>
            </a:r>
            <a:r>
              <a:rPr lang="pt-BR" sz="1800" spc="-7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através</a:t>
            </a:r>
            <a:r>
              <a:rPr lang="pt-BR" sz="18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dos</a:t>
            </a:r>
            <a:r>
              <a:rPr lang="pt-BR" sz="1800" spc="-4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filtros</a:t>
            </a:r>
            <a:r>
              <a:rPr lang="pt-BR" sz="18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da tela,</a:t>
            </a:r>
            <a:r>
              <a:rPr lang="pt-BR" sz="18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por</a:t>
            </a:r>
            <a:r>
              <a:rPr lang="pt-BR" sz="1800" spc="-4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Colaborador,</a:t>
            </a:r>
            <a:r>
              <a:rPr lang="pt-BR" sz="18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Setor,</a:t>
            </a:r>
            <a:r>
              <a:rPr lang="pt-BR" sz="1800" spc="-5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Área,</a:t>
            </a:r>
            <a:r>
              <a:rPr lang="pt-BR" sz="18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SGQ,</a:t>
            </a:r>
            <a:r>
              <a:rPr lang="pt-BR" sz="18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Empresa/</a:t>
            </a:r>
            <a:r>
              <a:rPr lang="pt-BR" sz="18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Estabelecimento,</a:t>
            </a:r>
            <a:r>
              <a:rPr lang="pt-BR" sz="1800" spc="-7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Cargo do</a:t>
            </a:r>
            <a:r>
              <a:rPr lang="pt-BR" sz="1800" spc="8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Colaborador</a:t>
            </a:r>
            <a:r>
              <a:rPr lang="pt-BR" sz="18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ou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 Treinamento.</a:t>
            </a:r>
            <a:r>
              <a:rPr lang="pt-BR" sz="1800" spc="-7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Se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 não</a:t>
            </a:r>
            <a:r>
              <a:rPr lang="pt-BR" sz="18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10" dirty="0">
                <a:solidFill>
                  <a:srgbClr val="2C3D50"/>
                </a:solidFill>
                <a:latin typeface="Arial"/>
                <a:cs typeface="Arial"/>
              </a:rPr>
              <a:t>for</a:t>
            </a:r>
            <a:r>
              <a:rPr lang="pt-BR" sz="1800" spc="-5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selecionado</a:t>
            </a:r>
            <a:r>
              <a:rPr lang="pt-BR" sz="18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nenhum</a:t>
            </a:r>
            <a:r>
              <a:rPr lang="pt-BR" sz="1800" spc="-7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filtro,</a:t>
            </a:r>
            <a:r>
              <a:rPr lang="pt-BR" sz="18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a</a:t>
            </a:r>
            <a:r>
              <a:rPr lang="pt-BR" sz="1800" spc="-10" dirty="0">
                <a:solidFill>
                  <a:srgbClr val="2C3D50"/>
                </a:solidFill>
                <a:latin typeface="Arial"/>
                <a:cs typeface="Arial"/>
              </a:rPr>
              <a:t> Matriz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será</a:t>
            </a:r>
            <a:r>
              <a:rPr lang="pt-BR" sz="18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gerada</a:t>
            </a:r>
            <a:r>
              <a:rPr lang="pt-BR" sz="1800" spc="-5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para</a:t>
            </a:r>
            <a:r>
              <a:rPr lang="pt-BR" sz="18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todos</a:t>
            </a:r>
            <a:r>
              <a:rPr lang="pt-BR" sz="1800" spc="-4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dirty="0">
                <a:solidFill>
                  <a:srgbClr val="2C3D50"/>
                </a:solidFill>
                <a:latin typeface="Arial"/>
                <a:cs typeface="Arial"/>
              </a:rPr>
              <a:t>os</a:t>
            </a:r>
            <a:r>
              <a:rPr lang="pt-BR" sz="1800" spc="-4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spc="5" dirty="0">
                <a:solidFill>
                  <a:srgbClr val="2C3D50"/>
                </a:solidFill>
                <a:latin typeface="Arial"/>
                <a:cs typeface="Arial"/>
              </a:rPr>
              <a:t>colaboradores.</a:t>
            </a:r>
            <a:r>
              <a:rPr lang="pt-BR" sz="1800" spc="-8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(Vídeo)</a:t>
            </a:r>
            <a:endParaRPr lang="pt-BR" sz="1800" dirty="0">
              <a:latin typeface="Arial"/>
              <a:cs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5A5B25-3DF6-4FE0-8194-879C7E53B5D7}"/>
              </a:ext>
            </a:extLst>
          </p:cNvPr>
          <p:cNvSpPr txBox="1"/>
          <p:nvPr/>
        </p:nvSpPr>
        <p:spPr>
          <a:xfrm>
            <a:off x="381000" y="3472199"/>
            <a:ext cx="11391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44195">
              <a:lnSpc>
                <a:spcPct val="100000"/>
              </a:lnSpc>
              <a:spcBef>
                <a:spcPts val="90"/>
              </a:spcBef>
            </a:pPr>
            <a:r>
              <a:rPr lang="pt-BR" sz="18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Treinamento</a:t>
            </a:r>
            <a:r>
              <a:rPr lang="pt-BR" sz="18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pt-BR"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&gt;</a:t>
            </a:r>
            <a:r>
              <a:rPr lang="pt-BR"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pt-BR"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Planejamento</a:t>
            </a:r>
            <a:r>
              <a:rPr lang="pt-BR" sz="1800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pt-BR"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&gt;</a:t>
            </a:r>
            <a:r>
              <a:rPr lang="pt-BR"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pt-BR" sz="18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Matriz </a:t>
            </a:r>
            <a:r>
              <a:rPr lang="pt-BR"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Analítica</a:t>
            </a:r>
            <a:r>
              <a:rPr lang="pt-BR" sz="1800" spc="-10" dirty="0">
                <a:latin typeface="Arial"/>
                <a:cs typeface="Arial"/>
              </a:rPr>
              <a:t>:</a:t>
            </a:r>
            <a:r>
              <a:rPr lang="pt-BR" sz="1800" spc="45" dirty="0">
                <a:latin typeface="Arial"/>
                <a:cs typeface="Arial"/>
              </a:rPr>
              <a:t> </a:t>
            </a:r>
            <a:r>
              <a:rPr lang="pt-BR" sz="1800" spc="-45" dirty="0">
                <a:latin typeface="Arial"/>
                <a:cs typeface="Arial"/>
              </a:rPr>
              <a:t>Tela</a:t>
            </a:r>
            <a:r>
              <a:rPr lang="pt-BR" sz="1800" spc="-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com</a:t>
            </a:r>
            <a:r>
              <a:rPr lang="pt-BR" sz="1800" spc="15" dirty="0">
                <a:latin typeface="Arial"/>
                <a:cs typeface="Arial"/>
              </a:rPr>
              <a:t> </a:t>
            </a:r>
            <a:r>
              <a:rPr lang="pt-BR" sz="1800" spc="-5" dirty="0">
                <a:latin typeface="Arial"/>
                <a:cs typeface="Arial"/>
              </a:rPr>
              <a:t>o </a:t>
            </a:r>
            <a:r>
              <a:rPr lang="pt-BR" sz="1800" spc="-10" dirty="0">
                <a:latin typeface="Arial"/>
                <a:cs typeface="Arial"/>
              </a:rPr>
              <a:t>objetivo</a:t>
            </a:r>
            <a:r>
              <a:rPr lang="pt-BR" sz="1800" spc="4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de</a:t>
            </a:r>
            <a:r>
              <a:rPr lang="pt-BR" sz="1800" spc="-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mostrar</a:t>
            </a:r>
            <a:r>
              <a:rPr lang="pt-BR" sz="1800" spc="1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ao</a:t>
            </a:r>
            <a:r>
              <a:rPr lang="pt-BR" sz="1800" spc="2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usuário</a:t>
            </a:r>
            <a:r>
              <a:rPr lang="pt-BR" sz="1800" spc="4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de</a:t>
            </a:r>
            <a:r>
              <a:rPr lang="pt-BR" sz="1800" spc="1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forma</a:t>
            </a:r>
            <a:r>
              <a:rPr lang="pt-BR" sz="1800" spc="-5" dirty="0">
                <a:latin typeface="Arial"/>
                <a:cs typeface="Arial"/>
              </a:rPr>
              <a:t> mais</a:t>
            </a:r>
            <a:r>
              <a:rPr lang="pt-BR" sz="1800" spc="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detalhada</a:t>
            </a:r>
            <a:r>
              <a:rPr lang="pt-BR" sz="1800" spc="6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os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status</a:t>
            </a:r>
            <a:r>
              <a:rPr lang="pt-BR" sz="1800" spc="4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de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cada </a:t>
            </a:r>
            <a:r>
              <a:rPr lang="pt-BR" sz="1800" spc="-37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treinamento,</a:t>
            </a:r>
            <a:r>
              <a:rPr lang="pt-BR" sz="1800" spc="35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possibilitando</a:t>
            </a:r>
            <a:r>
              <a:rPr lang="pt-BR" sz="1800" spc="60" dirty="0">
                <a:latin typeface="Arial"/>
                <a:cs typeface="Arial"/>
              </a:rPr>
              <a:t> </a:t>
            </a:r>
            <a:r>
              <a:rPr lang="pt-BR" sz="1800" spc="-5" dirty="0">
                <a:latin typeface="Arial"/>
                <a:cs typeface="Arial"/>
              </a:rPr>
              <a:t>a</a:t>
            </a:r>
            <a:r>
              <a:rPr lang="pt-BR" sz="1800" spc="-10" dirty="0">
                <a:latin typeface="Arial"/>
                <a:cs typeface="Arial"/>
              </a:rPr>
              <a:t> </a:t>
            </a:r>
            <a:r>
              <a:rPr lang="pt-BR" sz="1800" spc="-15" dirty="0">
                <a:latin typeface="Arial"/>
                <a:cs typeface="Arial"/>
              </a:rPr>
              <a:t>exportação</a:t>
            </a:r>
            <a:r>
              <a:rPr lang="pt-BR" sz="1800" spc="80" dirty="0">
                <a:latin typeface="Arial"/>
                <a:cs typeface="Arial"/>
              </a:rPr>
              <a:t> </a:t>
            </a:r>
            <a:r>
              <a:rPr lang="pt-BR" sz="1800" spc="-15" dirty="0">
                <a:latin typeface="Arial"/>
                <a:cs typeface="Arial"/>
              </a:rPr>
              <a:t>para</a:t>
            </a:r>
            <a:r>
              <a:rPr lang="pt-BR" sz="1800" spc="10" dirty="0">
                <a:latin typeface="Arial"/>
                <a:cs typeface="Arial"/>
              </a:rPr>
              <a:t> </a:t>
            </a:r>
            <a:r>
              <a:rPr lang="pt-BR" sz="1800" spc="-5" dirty="0">
                <a:latin typeface="Arial"/>
                <a:cs typeface="Arial"/>
              </a:rPr>
              <a:t>o</a:t>
            </a:r>
            <a:r>
              <a:rPr lang="pt-BR" sz="1800" spc="10" dirty="0">
                <a:latin typeface="Arial"/>
                <a:cs typeface="Arial"/>
              </a:rPr>
              <a:t> </a:t>
            </a:r>
            <a:r>
              <a:rPr lang="pt-BR" sz="1800" spc="-10" dirty="0">
                <a:latin typeface="Arial"/>
                <a:cs typeface="Arial"/>
              </a:rPr>
              <a:t>Excel.</a:t>
            </a:r>
            <a:endParaRPr lang="pt-BR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4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433786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77F07F8-5DE8-4651-9248-E004566C4631}"/>
              </a:ext>
            </a:extLst>
          </p:cNvPr>
          <p:cNvSpPr txBox="1"/>
          <p:nvPr/>
        </p:nvSpPr>
        <p:spPr>
          <a:xfrm>
            <a:off x="228600" y="1219200"/>
            <a:ext cx="2386985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funciona a matriz analítica?</a:t>
            </a:r>
            <a:endParaRPr lang="pt-BR" sz="2800" dirty="0">
              <a:latin typeface="Arial"/>
              <a:cs typeface="Arial"/>
            </a:endParaRPr>
          </a:p>
        </p:txBody>
      </p:sp>
      <p:pic>
        <p:nvPicPr>
          <p:cNvPr id="3" name="MATRIZ_ANALITICA">
            <a:hlinkClick r:id="" action="ppaction://media"/>
            <a:extLst>
              <a:ext uri="{FF2B5EF4-FFF2-40B4-BE49-F238E27FC236}">
                <a16:creationId xmlns:a16="http://schemas.microsoft.com/office/drawing/2014/main" id="{688D1665-B9E7-43BE-AB1F-0F6750028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716" y="973289"/>
            <a:ext cx="8001000" cy="54509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192FC53-3525-4C3F-93DF-4395674B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40920">
            <a:off x="2671940" y="6164841"/>
            <a:ext cx="514422" cy="362001"/>
          </a:xfrm>
          <a:prstGeom prst="rect">
            <a:avLst/>
          </a:prstGeom>
        </p:spPr>
      </p:pic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3755E25E-BC3B-4ACA-A4FB-274CA4AD95FB}"/>
              </a:ext>
            </a:extLst>
          </p:cNvPr>
          <p:cNvSpPr/>
          <p:nvPr/>
        </p:nvSpPr>
        <p:spPr>
          <a:xfrm>
            <a:off x="1272230" y="5332347"/>
            <a:ext cx="1343355" cy="914400"/>
          </a:xfrm>
          <a:prstGeom prst="wedgeRoundRectCallout">
            <a:avLst>
              <a:gd name="adj1" fmla="val 58470"/>
              <a:gd name="adj2" fmla="val 6347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no Play p</a:t>
            </a:r>
            <a:r>
              <a:rPr lang="pt-BR" i="1" dirty="0"/>
              <a:t>ara </a:t>
            </a:r>
            <a:r>
              <a:rPr lang="pt-BR" dirty="0"/>
              <a:t>ver o vídeo</a:t>
            </a:r>
          </a:p>
        </p:txBody>
      </p:sp>
    </p:spTree>
    <p:extLst>
      <p:ext uri="{BB962C8B-B14F-4D97-AF65-F5344CB8AC3E}">
        <p14:creationId xmlns:p14="http://schemas.microsoft.com/office/powerpoint/2010/main" val="19372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433786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77F07F8-5DE8-4651-9248-E004566C4631}"/>
              </a:ext>
            </a:extLst>
          </p:cNvPr>
          <p:cNvSpPr txBox="1"/>
          <p:nvPr/>
        </p:nvSpPr>
        <p:spPr>
          <a:xfrm>
            <a:off x="457200" y="1219200"/>
            <a:ext cx="856129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cadastrar novos treinamentos por Cargo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81465A-61C4-4DE9-8C18-BD21A10AD296}"/>
              </a:ext>
            </a:extLst>
          </p:cNvPr>
          <p:cNvSpPr txBox="1"/>
          <p:nvPr/>
        </p:nvSpPr>
        <p:spPr>
          <a:xfrm>
            <a:off x="457200" y="2002296"/>
            <a:ext cx="115062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Podemos definir treinamentos obrigatórios por:</a:t>
            </a:r>
          </a:p>
          <a:p>
            <a:pPr marL="298450" marR="5080" indent="-285750">
              <a:lnSpc>
                <a:spcPct val="100000"/>
              </a:lnSpc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Unidade (Caminho: Desc. Cargo &gt; Treinamentos por Cargo e Unidade);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Departamento e Área (Caminho: Desc. Cargo &gt; Treinamentos por </a:t>
            </a:r>
            <a:r>
              <a:rPr lang="pt-BR" dirty="0" err="1">
                <a:latin typeface="Arial"/>
                <a:cs typeface="Arial"/>
              </a:rPr>
              <a:t>Depto</a:t>
            </a:r>
            <a:r>
              <a:rPr lang="pt-BR" dirty="0">
                <a:latin typeface="Arial"/>
                <a:cs typeface="Arial"/>
              </a:rPr>
              <a:t> e Área);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Setor (Caminho: Desc. Cargo &gt; Treinamentos por Cargo e Setor);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Cargo (Caminho: Desc. Cargo &gt; Descrição de Cargo -&gt; Botão Treinamentos);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Grupo (Ex.: Brigadistas, CIPEIROS. -&gt; Caminho: Cadastros &gt; Treinamento &gt; Grupos);</a:t>
            </a:r>
          </a:p>
          <a:p>
            <a:pPr marL="298450" marR="5080" indent="-285750">
              <a:lnSpc>
                <a:spcPct val="100000"/>
              </a:lnSpc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Ou apenas para um único colaborador (Cadastros &gt; Colaboradores &gt; Colaboradores -&gt; Botão “Propriedades”)</a:t>
            </a:r>
          </a:p>
        </p:txBody>
      </p:sp>
    </p:spTree>
    <p:extLst>
      <p:ext uri="{BB962C8B-B14F-4D97-AF65-F5344CB8AC3E}">
        <p14:creationId xmlns:p14="http://schemas.microsoft.com/office/powerpoint/2010/main" val="103274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433786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77F07F8-5DE8-4651-9248-E004566C4631}"/>
              </a:ext>
            </a:extLst>
          </p:cNvPr>
          <p:cNvSpPr txBox="1"/>
          <p:nvPr/>
        </p:nvSpPr>
        <p:spPr>
          <a:xfrm>
            <a:off x="457200" y="1219200"/>
            <a:ext cx="856129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Gerar relatório LNT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80A022-6C1D-426C-8215-CF4B5F17B680}"/>
              </a:ext>
            </a:extLst>
          </p:cNvPr>
          <p:cNvSpPr txBox="1"/>
          <p:nvPr/>
        </p:nvSpPr>
        <p:spPr>
          <a:xfrm>
            <a:off x="429086" y="2005255"/>
            <a:ext cx="114581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C3E50"/>
                </a:solidFill>
                <a:effectLst/>
                <a:latin typeface="Lato" panose="020F0502020204030203" pitchFamily="34" charset="0"/>
              </a:rPr>
              <a:t>O Levantamento das Necessidades de Treinamento deve ser feito em 2 etapas:</a:t>
            </a:r>
          </a:p>
          <a:p>
            <a:endParaRPr lang="pt-BR" dirty="0">
              <a:solidFill>
                <a:srgbClr val="2C3E50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C3E50"/>
                </a:solidFill>
                <a:latin typeface="Lato" panose="020F0502020204030203" pitchFamily="34" charset="0"/>
              </a:rPr>
              <a:t>Preparação: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Treinamento &gt; Planejamento &gt; Levantamento de Necessidade de Treinamento &gt; Preparação</a:t>
            </a:r>
          </a:p>
          <a:p>
            <a:pPr lvl="1"/>
            <a:r>
              <a:rPr lang="pt-BR" dirty="0">
                <a:hlinkClick r:id="rId2"/>
              </a:rPr>
              <a:t>Veja mais detalhes aqui</a:t>
            </a:r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C3E50"/>
                </a:solidFill>
                <a:effectLst/>
                <a:latin typeface="Lato" panose="020F0502020204030203" pitchFamily="34" charset="0"/>
              </a:rPr>
              <a:t>Consulta Efetivação: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Treinamento &gt; Planejamento &gt; Levantamento de Necessidade de Treinamento &gt; Consulta/Efetivação</a:t>
            </a:r>
          </a:p>
          <a:p>
            <a:pPr lvl="1"/>
            <a:r>
              <a:rPr lang="pt-BR" dirty="0">
                <a:hlinkClick r:id="rId3"/>
              </a:rPr>
              <a:t>Veja mais detalhes aqui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341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pc="-5" dirty="0"/>
              <a:t>Entre</a:t>
            </a:r>
            <a:r>
              <a:rPr lang="pt-BR" spc="-10" dirty="0"/>
              <a:t> em</a:t>
            </a:r>
            <a:r>
              <a:rPr lang="pt-BR" spc="-30" dirty="0"/>
              <a:t> </a:t>
            </a:r>
            <a:r>
              <a:rPr lang="pt-BR" spc="-10" dirty="0"/>
              <a:t>contato...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39967"/>
            <a:ext cx="12191999" cy="10180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50309" y="4495800"/>
            <a:ext cx="4691380" cy="578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80" algn="ctr">
              <a:lnSpc>
                <a:spcPct val="150100"/>
              </a:lnSpc>
              <a:spcBef>
                <a:spcPts val="95"/>
              </a:spcBef>
            </a:pPr>
            <a:r>
              <a:rPr lang="pt-BR" sz="2800" dirty="0">
                <a:latin typeface="Arial"/>
                <a:cs typeface="Arial"/>
                <a:hlinkClick r:id="rId3"/>
              </a:rPr>
              <a:t>sistema@visualcargo.com.br</a:t>
            </a:r>
            <a:r>
              <a:rPr lang="pt-BR" sz="2800" dirty="0"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26089"/>
            <a:ext cx="12192000" cy="3931920"/>
            <a:chOff x="0" y="2926089"/>
            <a:chExt cx="12192000" cy="3931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6119" y="2926089"/>
              <a:ext cx="3986783" cy="29668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0215" y="3916680"/>
              <a:ext cx="807720" cy="15544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839967"/>
              <a:ext cx="12191999" cy="10180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40383" y="996137"/>
            <a:ext cx="9535795" cy="1734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lang="pt-BR" sz="2800" spc="5" dirty="0">
                <a:solidFill>
                  <a:srgbClr val="122C45"/>
                </a:solidFill>
              </a:rPr>
              <a:t>Olá, </a:t>
            </a:r>
            <a:r>
              <a:rPr lang="pt-BR" sz="2800" dirty="0">
                <a:solidFill>
                  <a:srgbClr val="122C45"/>
                </a:solidFill>
              </a:rPr>
              <a:t>seja </a:t>
            </a:r>
            <a:r>
              <a:rPr lang="pt-BR" sz="2800" spc="-5" dirty="0">
                <a:solidFill>
                  <a:srgbClr val="122C45"/>
                </a:solidFill>
              </a:rPr>
              <a:t>bem-vindo(a) </a:t>
            </a:r>
            <a:r>
              <a:rPr lang="pt-BR" sz="2800" spc="5" dirty="0">
                <a:solidFill>
                  <a:srgbClr val="122C45"/>
                </a:solidFill>
              </a:rPr>
              <a:t>ao </a:t>
            </a:r>
            <a:r>
              <a:rPr lang="pt-BR" sz="2800" dirty="0">
                <a:solidFill>
                  <a:srgbClr val="122C45"/>
                </a:solidFill>
              </a:rPr>
              <a:t>documento sobre a visão geral</a:t>
            </a:r>
            <a:r>
              <a:rPr lang="pt-BR" sz="2800" spc="-5" dirty="0">
                <a:solidFill>
                  <a:srgbClr val="122C45"/>
                </a:solidFill>
              </a:rPr>
              <a:t> </a:t>
            </a:r>
            <a:r>
              <a:rPr lang="pt-BR" sz="2800" spc="5" dirty="0">
                <a:solidFill>
                  <a:srgbClr val="122C45"/>
                </a:solidFill>
              </a:rPr>
              <a:t>sistema </a:t>
            </a:r>
            <a:r>
              <a:rPr lang="pt-BR" sz="2800" spc="10" dirty="0">
                <a:solidFill>
                  <a:srgbClr val="122C45"/>
                </a:solidFill>
              </a:rPr>
              <a:t> </a:t>
            </a:r>
            <a:r>
              <a:rPr lang="pt-BR" sz="2800" spc="-10" dirty="0">
                <a:solidFill>
                  <a:srgbClr val="122C45"/>
                </a:solidFill>
              </a:rPr>
              <a:t>Visual </a:t>
            </a:r>
            <a:r>
              <a:rPr lang="pt-BR" sz="2800" spc="-5" dirty="0">
                <a:solidFill>
                  <a:srgbClr val="122C45"/>
                </a:solidFill>
              </a:rPr>
              <a:t>Cargo. </a:t>
            </a:r>
            <a:r>
              <a:rPr lang="pt-BR" sz="2800" spc="5" dirty="0">
                <a:solidFill>
                  <a:srgbClr val="122C45"/>
                </a:solidFill>
              </a:rPr>
              <a:t>O </a:t>
            </a:r>
            <a:r>
              <a:rPr lang="pt-BR" sz="2800" spc="-5" dirty="0">
                <a:solidFill>
                  <a:srgbClr val="122C45"/>
                </a:solidFill>
              </a:rPr>
              <a:t>objetivo </a:t>
            </a:r>
            <a:r>
              <a:rPr lang="pt-BR" sz="2800" dirty="0">
                <a:solidFill>
                  <a:srgbClr val="122C45"/>
                </a:solidFill>
              </a:rPr>
              <a:t>desse </a:t>
            </a:r>
            <a:r>
              <a:rPr lang="pt-BR" sz="2800" spc="-5" dirty="0">
                <a:solidFill>
                  <a:srgbClr val="122C45"/>
                </a:solidFill>
              </a:rPr>
              <a:t>documento </a:t>
            </a:r>
            <a:r>
              <a:rPr lang="pt-BR" sz="2800" dirty="0">
                <a:solidFill>
                  <a:srgbClr val="122C45"/>
                </a:solidFill>
              </a:rPr>
              <a:t>é orientar </a:t>
            </a:r>
            <a:r>
              <a:rPr lang="pt-BR" sz="2800" spc="5" dirty="0">
                <a:solidFill>
                  <a:srgbClr val="122C45"/>
                </a:solidFill>
              </a:rPr>
              <a:t>o </a:t>
            </a:r>
            <a:r>
              <a:rPr lang="pt-BR" sz="2800" spc="10" dirty="0">
                <a:solidFill>
                  <a:srgbClr val="122C45"/>
                </a:solidFill>
              </a:rPr>
              <a:t> </a:t>
            </a:r>
            <a:r>
              <a:rPr lang="pt-BR" sz="2800" dirty="0">
                <a:solidFill>
                  <a:srgbClr val="122C45"/>
                </a:solidFill>
              </a:rPr>
              <a:t>usuário a </a:t>
            </a:r>
            <a:r>
              <a:rPr lang="pt-BR" sz="2800" spc="-5" dirty="0">
                <a:solidFill>
                  <a:srgbClr val="122C45"/>
                </a:solidFill>
              </a:rPr>
              <a:t>conhecer </a:t>
            </a:r>
            <a:r>
              <a:rPr lang="pt-BR" sz="2800" spc="5" dirty="0">
                <a:solidFill>
                  <a:srgbClr val="122C45"/>
                </a:solidFill>
              </a:rPr>
              <a:t>o </a:t>
            </a:r>
            <a:r>
              <a:rPr lang="pt-BR" sz="2800" dirty="0">
                <a:solidFill>
                  <a:srgbClr val="122C45"/>
                </a:solidFill>
              </a:rPr>
              <a:t>sistema e </a:t>
            </a:r>
            <a:r>
              <a:rPr lang="pt-BR" sz="2800" spc="-5" dirty="0">
                <a:solidFill>
                  <a:srgbClr val="122C45"/>
                </a:solidFill>
              </a:rPr>
              <a:t>dar os </a:t>
            </a:r>
            <a:r>
              <a:rPr lang="pt-BR" sz="2800" dirty="0">
                <a:solidFill>
                  <a:srgbClr val="122C45"/>
                </a:solidFill>
              </a:rPr>
              <a:t>primeiros </a:t>
            </a:r>
            <a:r>
              <a:rPr lang="pt-BR" sz="2800" spc="-5" dirty="0">
                <a:solidFill>
                  <a:srgbClr val="122C45"/>
                </a:solidFill>
              </a:rPr>
              <a:t>passos </a:t>
            </a:r>
            <a:r>
              <a:rPr lang="pt-BR" sz="2800" spc="-765" dirty="0">
                <a:solidFill>
                  <a:srgbClr val="122C45"/>
                </a:solidFill>
              </a:rPr>
              <a:t> </a:t>
            </a:r>
            <a:r>
              <a:rPr lang="pt-BR" sz="2800" spc="-5" dirty="0">
                <a:solidFill>
                  <a:srgbClr val="122C45"/>
                </a:solidFill>
              </a:rPr>
              <a:t>na </a:t>
            </a:r>
            <a:r>
              <a:rPr lang="pt-BR" sz="2800" dirty="0">
                <a:solidFill>
                  <a:srgbClr val="122C45"/>
                </a:solidFill>
              </a:rPr>
              <a:t>plataforma.</a:t>
            </a:r>
            <a:endParaRPr lang="pt-BR"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1040383" y="3003549"/>
            <a:ext cx="4697095" cy="1450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2800" b="1" spc="-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2800" b="1" spc="-10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2800" b="1" dirty="0">
                <a:solidFill>
                  <a:srgbClr val="122C45"/>
                </a:solidFill>
                <a:latin typeface="Arial"/>
                <a:cs typeface="Arial"/>
              </a:rPr>
              <a:t>é</a:t>
            </a:r>
            <a:r>
              <a:rPr lang="pt-BR" sz="2800" b="1" spc="-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2800" b="1" spc="-10" dirty="0">
                <a:solidFill>
                  <a:srgbClr val="122C45"/>
                </a:solidFill>
                <a:latin typeface="Arial"/>
                <a:cs typeface="Arial"/>
              </a:rPr>
              <a:t> Visual</a:t>
            </a:r>
            <a:r>
              <a:rPr lang="pt-BR" sz="2800" b="1" spc="-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2800" b="1" spc="-5" dirty="0">
                <a:solidFill>
                  <a:srgbClr val="122C45"/>
                </a:solidFill>
                <a:latin typeface="Arial"/>
                <a:cs typeface="Arial"/>
              </a:rPr>
              <a:t>Cargo?</a:t>
            </a:r>
            <a:endParaRPr lang="pt-BR" sz="2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É uma plataforma em </a:t>
            </a:r>
            <a:r>
              <a:rPr lang="pt-BR" sz="1800" spc="-5" dirty="0">
                <a:latin typeface="Arial"/>
                <a:cs typeface="Arial"/>
              </a:rPr>
              <a:t>nuvem </a:t>
            </a:r>
            <a:r>
              <a:rPr lang="pt-BR" sz="1800" dirty="0">
                <a:latin typeface="Arial"/>
                <a:cs typeface="Arial"/>
              </a:rPr>
              <a:t>com o objetivo </a:t>
            </a:r>
            <a:r>
              <a:rPr lang="pt-BR" sz="1800" spc="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de</a:t>
            </a:r>
            <a:r>
              <a:rPr lang="pt-BR" sz="1800" spc="-10" dirty="0">
                <a:latin typeface="Arial"/>
                <a:cs typeface="Arial"/>
              </a:rPr>
              <a:t> </a:t>
            </a:r>
            <a:r>
              <a:rPr lang="pt-BR" sz="1800" spc="-5" dirty="0">
                <a:latin typeface="Arial"/>
                <a:cs typeface="Arial"/>
              </a:rPr>
              <a:t>prover</a:t>
            </a:r>
            <a:r>
              <a:rPr lang="pt-BR" sz="1800" spc="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uma</a:t>
            </a:r>
            <a:r>
              <a:rPr lang="pt-BR" sz="1800" spc="-3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gestão</a:t>
            </a:r>
            <a:r>
              <a:rPr lang="pt-BR" sz="1800" spc="-3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completa</a:t>
            </a:r>
            <a:r>
              <a:rPr lang="pt-BR" sz="1800" spc="-50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do</a:t>
            </a:r>
            <a:r>
              <a:rPr lang="pt-BR" sz="1800" spc="-10" dirty="0">
                <a:latin typeface="Arial"/>
                <a:cs typeface="Arial"/>
              </a:rPr>
              <a:t> </a:t>
            </a:r>
            <a:r>
              <a:rPr lang="pt-BR" sz="1800" spc="-5" dirty="0">
                <a:latin typeface="Arial"/>
                <a:cs typeface="Arial"/>
              </a:rPr>
              <a:t>RH,</a:t>
            </a:r>
            <a:r>
              <a:rPr lang="pt-BR" sz="1800" spc="10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desde </a:t>
            </a:r>
            <a:r>
              <a:rPr lang="pt-BR" sz="1800" spc="-484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o</a:t>
            </a:r>
            <a:r>
              <a:rPr lang="pt-BR" sz="1800" spc="-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operacional</a:t>
            </a:r>
            <a:r>
              <a:rPr lang="pt-BR" sz="1800" spc="-65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até</a:t>
            </a:r>
            <a:r>
              <a:rPr lang="pt-BR" sz="1800" spc="-20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o</a:t>
            </a:r>
            <a:r>
              <a:rPr lang="pt-BR" sz="1800" spc="-20" dirty="0">
                <a:latin typeface="Arial"/>
                <a:cs typeface="Arial"/>
              </a:rPr>
              <a:t> </a:t>
            </a:r>
            <a:r>
              <a:rPr lang="pt-BR" sz="1800" dirty="0">
                <a:latin typeface="Arial"/>
                <a:cs typeface="Arial"/>
              </a:rPr>
              <a:t>estratégico.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839967"/>
            <a:ext cx="12191999" cy="1018031"/>
          </a:xfrm>
          <a:prstGeom prst="rect">
            <a:avLst/>
          </a:prstGeom>
        </p:spPr>
      </p:pic>
      <p:pic>
        <p:nvPicPr>
          <p:cNvPr id="12" name="INTRODUCAO">
            <a:hlinkClick r:id="" action="ppaction://media"/>
            <a:extLst>
              <a:ext uri="{FF2B5EF4-FFF2-40B4-BE49-F238E27FC236}">
                <a16:creationId xmlns:a16="http://schemas.microsoft.com/office/drawing/2014/main" id="{0C3778BA-C9DE-4D56-92D7-067C03E94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599" y="815304"/>
            <a:ext cx="7021115" cy="480304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987F1F-F523-4AEC-B20E-21953E9DC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40920">
            <a:off x="2418553" y="5437346"/>
            <a:ext cx="514422" cy="362001"/>
          </a:xfrm>
          <a:prstGeom prst="rect">
            <a:avLst/>
          </a:prstGeom>
        </p:spPr>
      </p:pic>
      <p:sp>
        <p:nvSpPr>
          <p:cNvPr id="17" name="Balão de Fala: Retângulo com Cantos Arredondados 16">
            <a:extLst>
              <a:ext uri="{FF2B5EF4-FFF2-40B4-BE49-F238E27FC236}">
                <a16:creationId xmlns:a16="http://schemas.microsoft.com/office/drawing/2014/main" id="{2790470D-DD58-46D8-84DA-E497FD652FA9}"/>
              </a:ext>
            </a:extLst>
          </p:cNvPr>
          <p:cNvSpPr/>
          <p:nvPr/>
        </p:nvSpPr>
        <p:spPr>
          <a:xfrm>
            <a:off x="1018843" y="4604852"/>
            <a:ext cx="1343355" cy="914400"/>
          </a:xfrm>
          <a:prstGeom prst="wedgeRoundRectCallout">
            <a:avLst>
              <a:gd name="adj1" fmla="val 58470"/>
              <a:gd name="adj2" fmla="val 6347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no Play para ver o vídeo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078" y="1124204"/>
            <a:ext cx="11263630" cy="5020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260985" indent="-344805">
              <a:lnSpc>
                <a:spcPct val="100000"/>
              </a:lnSpc>
              <a:spcBef>
                <a:spcPts val="90"/>
              </a:spcBef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Cadastros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6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sistema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onde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realizam</a:t>
            </a:r>
            <a:r>
              <a:rPr lang="pt-BR" sz="1400" spc="6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os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cadastros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serão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utilizados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nas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telas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lançamento,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por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exemplo,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Cadastro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Cargo,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Colaboradores,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Treinamentos,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etc.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5080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Desc.</a:t>
            </a:r>
            <a:r>
              <a:rPr lang="pt-BR" sz="14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Cargo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6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com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funcionalidades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para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descrever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os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cargos,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isto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é,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calibrando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os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atributos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cada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cargo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para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seja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feita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gestão</a:t>
            </a:r>
            <a:r>
              <a:rPr lang="pt-BR" sz="1400" spc="3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correta</a:t>
            </a:r>
            <a:r>
              <a:rPr lang="pt-BR" sz="1400" spc="3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das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competências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treinamentos.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626745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Treinamento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6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onde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faz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gestão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treinamentos,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desde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Montagem,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passando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pela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Lista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Presença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emissão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certificado,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até</a:t>
            </a:r>
            <a:r>
              <a:rPr lang="pt-BR" sz="1400" spc="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</a:t>
            </a:r>
            <a:r>
              <a:rPr lang="pt-BR" sz="1400" spc="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avaliação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treinamentos.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444500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PDI/Metas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No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Plano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Desenvolvimento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Individual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Gestão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Metas</a:t>
            </a:r>
            <a:r>
              <a:rPr lang="pt-BR" sz="1400" spc="8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é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possível</a:t>
            </a:r>
            <a:r>
              <a:rPr lang="pt-BR" sz="1400" spc="8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gerenciar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através</a:t>
            </a:r>
            <a:r>
              <a:rPr lang="pt-BR" sz="1400" spc="5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ciclos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desenvolvimento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do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profissional.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135255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Recrutamento</a:t>
            </a:r>
            <a:r>
              <a:rPr lang="pt-BR" sz="1400" b="1" u="heavy" spc="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&amp;</a:t>
            </a:r>
            <a:r>
              <a:rPr lang="pt-BR" sz="1400" b="1" u="heavy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Seleção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Esse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permite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empresa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disponibilize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forma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integrada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ao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seu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site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institucional,</a:t>
            </a:r>
            <a:r>
              <a:rPr lang="pt-BR" sz="1400" spc="8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uma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área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para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recrutamento,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permitindo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assim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faça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 gestão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completa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candidatos.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340360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Talentos</a:t>
            </a:r>
            <a:r>
              <a:rPr lang="pt-BR" sz="1400" b="1" u="heavy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lang="pt-BR" sz="14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/</a:t>
            </a:r>
            <a:r>
              <a:rPr lang="pt-BR" sz="1400" b="1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lang="pt-BR" sz="14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VC</a:t>
            </a:r>
            <a:r>
              <a:rPr lang="pt-BR" sz="14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Forms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Gestão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5" dirty="0">
                <a:solidFill>
                  <a:srgbClr val="122C45"/>
                </a:solidFill>
                <a:latin typeface="Arial"/>
                <a:cs typeface="Arial"/>
              </a:rPr>
              <a:t>Talentos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Forms,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permite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se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avalie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desempenho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colaboradores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extraia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os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resultados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forma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simples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intuitiva.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97155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EAD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6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20" dirty="0">
                <a:solidFill>
                  <a:srgbClr val="122C45"/>
                </a:solidFill>
                <a:latin typeface="Arial"/>
                <a:cs typeface="Arial"/>
              </a:rPr>
              <a:t>Módulo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Educação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Distância,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serve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como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uma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plataforma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disseminação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conhecimento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um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repositório</a:t>
            </a:r>
            <a:r>
              <a:rPr lang="pt-BR" sz="1400" spc="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conteúdos </a:t>
            </a:r>
            <a:r>
              <a:rPr lang="pt-BR" sz="1400" spc="-3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treinamentos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permitindo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controle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de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acesso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criação</a:t>
            </a:r>
            <a:r>
              <a:rPr lang="pt-BR" sz="1400" spc="1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dos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módulos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 seus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respectivos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testes.</a:t>
            </a:r>
            <a:endParaRPr lang="pt-BR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22C45"/>
              </a:buClr>
              <a:buFont typeface="Arial"/>
              <a:buChar char="•"/>
            </a:pPr>
            <a:endParaRPr lang="pt-BR" sz="1450" dirty="0">
              <a:latin typeface="Arial"/>
              <a:cs typeface="Arial"/>
            </a:endParaRPr>
          </a:p>
          <a:p>
            <a:pPr marL="356870" marR="711835" indent="-344805">
              <a:lnSpc>
                <a:spcPct val="100000"/>
              </a:lnSpc>
              <a:buClr>
                <a:srgbClr val="122C45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pt-BR" sz="14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9"/>
              </a:rPr>
              <a:t>HUB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: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aplicativo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HUB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serve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para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que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os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colaboradores</a:t>
            </a:r>
            <a:r>
              <a:rPr lang="pt-BR" sz="1400" spc="7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da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empresa</a:t>
            </a:r>
            <a:r>
              <a:rPr lang="pt-BR" sz="1400" spc="2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tenham</a:t>
            </a:r>
            <a:r>
              <a:rPr lang="pt-BR" sz="1400" spc="3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um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acesso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aos</a:t>
            </a:r>
            <a:r>
              <a:rPr lang="pt-BR" sz="140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seus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5" dirty="0">
                <a:solidFill>
                  <a:srgbClr val="122C45"/>
                </a:solidFill>
                <a:latin typeface="Arial"/>
                <a:cs typeface="Arial"/>
              </a:rPr>
              <a:t>dados</a:t>
            </a:r>
            <a:r>
              <a:rPr lang="pt-BR" sz="1400" spc="2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e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possa</a:t>
            </a:r>
            <a:r>
              <a:rPr lang="pt-BR" sz="1400" spc="4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interagir</a:t>
            </a:r>
            <a:r>
              <a:rPr lang="pt-BR" sz="1400" spc="4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com</a:t>
            </a:r>
            <a:r>
              <a:rPr lang="pt-BR" sz="1400" spc="15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5" dirty="0">
                <a:solidFill>
                  <a:srgbClr val="122C45"/>
                </a:solidFill>
                <a:latin typeface="Arial"/>
                <a:cs typeface="Arial"/>
              </a:rPr>
              <a:t>a </a:t>
            </a:r>
            <a:r>
              <a:rPr lang="pt-BR" sz="1400" spc="-370" dirty="0">
                <a:solidFill>
                  <a:srgbClr val="122C45"/>
                </a:solidFill>
                <a:latin typeface="Arial"/>
                <a:cs typeface="Arial"/>
              </a:rPr>
              <a:t> </a:t>
            </a:r>
            <a:r>
              <a:rPr lang="pt-BR" sz="1400" spc="-10" dirty="0">
                <a:solidFill>
                  <a:srgbClr val="122C45"/>
                </a:solidFill>
                <a:latin typeface="Arial"/>
                <a:cs typeface="Arial"/>
              </a:rPr>
              <a:t>plataforma.</a:t>
            </a:r>
            <a:endParaRPr lang="pt-BR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8423" y="428625"/>
            <a:ext cx="33769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10"/>
              </a:rPr>
              <a:t>Módulos</a:t>
            </a:r>
            <a:r>
              <a:rPr lang="pt-BR" sz="2400" u="heavy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10"/>
              </a:rPr>
              <a:t> </a:t>
            </a:r>
            <a:r>
              <a:rPr lang="pt-BR" sz="24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10"/>
              </a:rPr>
              <a:t>da</a:t>
            </a:r>
            <a:r>
              <a:rPr lang="pt-BR" sz="2400" u="heavy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10"/>
              </a:rPr>
              <a:t> </a:t>
            </a:r>
            <a:r>
              <a:rPr lang="pt-BR" sz="24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10"/>
              </a:rPr>
              <a:t>Plataforma</a:t>
            </a:r>
            <a:endParaRPr lang="pt-BR" sz="2400" dirty="0"/>
          </a:p>
        </p:txBody>
      </p:sp>
      <p:pic>
        <p:nvPicPr>
          <p:cNvPr id="4" name="object 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5839967"/>
            <a:ext cx="12191999" cy="10180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9720" y="599694"/>
            <a:ext cx="3978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MENU</a:t>
            </a:r>
            <a:r>
              <a:rPr lang="pt-BR" spc="-35" dirty="0"/>
              <a:t> </a:t>
            </a:r>
            <a:r>
              <a:rPr lang="pt-BR" spc="-20" dirty="0"/>
              <a:t>PRINCIPAL </a:t>
            </a:r>
            <a:r>
              <a:rPr lang="pt-BR" spc="-5" dirty="0"/>
              <a:t>DA</a:t>
            </a:r>
            <a:r>
              <a:rPr lang="pt-BR" spc="-100" dirty="0"/>
              <a:t> </a:t>
            </a:r>
            <a:r>
              <a:rPr lang="pt-BR" spc="-35" dirty="0"/>
              <a:t>PLATAFORMA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2255520"/>
            <a:ext cx="12192000" cy="4602480"/>
            <a:chOff x="0" y="2255520"/>
            <a:chExt cx="12192000" cy="4602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39967"/>
              <a:ext cx="12191999" cy="10180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1095" y="2255520"/>
              <a:ext cx="8369808" cy="388010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2074" y="939016"/>
            <a:ext cx="11643360" cy="112268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O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menu</a:t>
            </a:r>
            <a:r>
              <a:rPr lang="pt-BR" sz="1200" spc="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principal</a:t>
            </a:r>
            <a:r>
              <a:rPr lang="pt-BR" sz="1200" spc="-7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da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plataforma</a:t>
            </a:r>
            <a:r>
              <a:rPr lang="pt-BR" sz="1200" spc="-4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se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apresenta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da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seguinte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forma:</a:t>
            </a:r>
            <a:endParaRPr lang="pt-BR"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Do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lado</a:t>
            </a:r>
            <a:r>
              <a:rPr lang="pt-BR" sz="12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esquerdo</a:t>
            </a:r>
            <a:r>
              <a:rPr lang="pt-BR" sz="12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fica</a:t>
            </a:r>
            <a:r>
              <a:rPr lang="pt-BR" sz="12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posicionado</a:t>
            </a:r>
            <a:r>
              <a:rPr lang="pt-BR" sz="1200" spc="-5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o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menu</a:t>
            </a:r>
            <a:r>
              <a:rPr lang="pt-BR" sz="1200" spc="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e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seus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respectivos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módulos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e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funcionalidades,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também</a:t>
            </a:r>
            <a:r>
              <a:rPr lang="pt-BR" sz="1200" spc="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do</a:t>
            </a:r>
            <a:r>
              <a:rPr lang="pt-BR" sz="1200" spc="2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lado</a:t>
            </a:r>
            <a:r>
              <a:rPr lang="pt-BR" sz="12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esquerdo</a:t>
            </a:r>
            <a:r>
              <a:rPr lang="pt-BR" sz="12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temos</a:t>
            </a:r>
            <a:r>
              <a:rPr lang="pt-BR" sz="1200" spc="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os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dados</a:t>
            </a:r>
            <a:r>
              <a:rPr lang="pt-BR" sz="1200" spc="5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do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usuário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logado</a:t>
            </a:r>
            <a:r>
              <a:rPr lang="pt-BR" sz="12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e</a:t>
            </a:r>
            <a:r>
              <a:rPr lang="pt-BR" sz="1200" spc="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o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atalho</a:t>
            </a:r>
            <a:r>
              <a:rPr lang="pt-BR" sz="12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rápido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de</a:t>
            </a:r>
            <a:endParaRPr lang="pt-BR"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busca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de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colaboradores,</a:t>
            </a:r>
            <a:r>
              <a:rPr lang="pt-BR" sz="12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que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vamos</a:t>
            </a:r>
            <a:r>
              <a:rPr lang="pt-BR" sz="1200" spc="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detalhar</a:t>
            </a:r>
            <a:r>
              <a:rPr lang="pt-BR" sz="1200" spc="-5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no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item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seguinte.</a:t>
            </a:r>
            <a:endParaRPr lang="pt-BR"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Na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parte</a:t>
            </a:r>
            <a:r>
              <a:rPr lang="pt-BR" sz="1200" spc="-3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principal</a:t>
            </a:r>
            <a:r>
              <a:rPr lang="pt-BR" sz="1200" spc="-7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da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tela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é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onde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se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apresenta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as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funcionalidades</a:t>
            </a:r>
            <a:r>
              <a:rPr lang="pt-BR" sz="1200" spc="-6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e</a:t>
            </a:r>
            <a:r>
              <a:rPr lang="pt-BR" sz="1200" spc="1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as</a:t>
            </a:r>
            <a:r>
              <a:rPr lang="pt-BR" sz="1200" spc="-1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telas</a:t>
            </a:r>
            <a:r>
              <a:rPr lang="pt-BR" sz="1200" spc="-2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que</a:t>
            </a:r>
            <a:r>
              <a:rPr lang="pt-BR" sz="1200" spc="-3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5" dirty="0">
                <a:solidFill>
                  <a:srgbClr val="2C3D50"/>
                </a:solidFill>
                <a:latin typeface="Arial"/>
                <a:cs typeface="Arial"/>
              </a:rPr>
              <a:t>são</a:t>
            </a:r>
            <a:r>
              <a:rPr lang="pt-BR" sz="1200" spc="5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acionadas</a:t>
            </a:r>
            <a:r>
              <a:rPr lang="pt-BR" sz="1200" spc="-6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dirty="0">
                <a:solidFill>
                  <a:srgbClr val="2C3D50"/>
                </a:solidFill>
                <a:latin typeface="Arial"/>
                <a:cs typeface="Arial"/>
              </a:rPr>
              <a:t>pelo</a:t>
            </a:r>
            <a:r>
              <a:rPr lang="pt-BR" sz="1200" spc="-40" dirty="0">
                <a:solidFill>
                  <a:srgbClr val="2C3D50"/>
                </a:solidFill>
                <a:latin typeface="Arial"/>
                <a:cs typeface="Arial"/>
              </a:rPr>
              <a:t> </a:t>
            </a:r>
            <a:r>
              <a:rPr lang="pt-BR" sz="1200" spc="-10" dirty="0">
                <a:solidFill>
                  <a:srgbClr val="2C3D50"/>
                </a:solidFill>
                <a:latin typeface="Arial"/>
                <a:cs typeface="Arial"/>
              </a:rPr>
              <a:t>menu.</a:t>
            </a:r>
            <a:endParaRPr lang="pt-BR"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0" y="599693"/>
            <a:ext cx="1804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MENU</a:t>
            </a:r>
            <a:r>
              <a:rPr lang="pt-BR" spc="-80" dirty="0"/>
              <a:t> </a:t>
            </a:r>
            <a:r>
              <a:rPr lang="pt-BR" spc="-30" dirty="0"/>
              <a:t>LATERAL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987552"/>
            <a:ext cx="12192000" cy="5870575"/>
            <a:chOff x="0" y="987552"/>
            <a:chExt cx="12192000" cy="5870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39967"/>
              <a:ext cx="12191999" cy="10180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4" y="987552"/>
              <a:ext cx="2804160" cy="5361432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37E26A-AF91-42D8-B418-8AF44E51E665}"/>
              </a:ext>
            </a:extLst>
          </p:cNvPr>
          <p:cNvSpPr txBox="1"/>
          <p:nvPr/>
        </p:nvSpPr>
        <p:spPr>
          <a:xfrm>
            <a:off x="4495800" y="1661530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No menu lateral do sistema, é onde fica o acesso de todas as funcionalidades da plataforma. Essa</a:t>
            </a:r>
          </a:p>
          <a:p>
            <a:r>
              <a:rPr lang="pt-BR" dirty="0"/>
              <a:t>funcionalidades são divididas por módulos, são eles:</a:t>
            </a:r>
          </a:p>
          <a:p>
            <a:endParaRPr lang="pt-BR" dirty="0"/>
          </a:p>
          <a:p>
            <a:r>
              <a:rPr lang="pt-BR" dirty="0"/>
              <a:t>Cadastros;</a:t>
            </a:r>
          </a:p>
          <a:p>
            <a:r>
              <a:rPr lang="pt-BR" dirty="0"/>
              <a:t>Desc. Cargo;</a:t>
            </a:r>
          </a:p>
          <a:p>
            <a:r>
              <a:rPr lang="pt-BR" dirty="0"/>
              <a:t>Treinamento;</a:t>
            </a:r>
          </a:p>
          <a:p>
            <a:r>
              <a:rPr lang="pt-BR" dirty="0"/>
              <a:t>PDI / Metas;</a:t>
            </a:r>
          </a:p>
          <a:p>
            <a:r>
              <a:rPr lang="pt-BR" dirty="0"/>
              <a:t>Recrutamento e Seleção;</a:t>
            </a:r>
          </a:p>
          <a:p>
            <a:r>
              <a:rPr lang="pt-BR" dirty="0"/>
              <a:t>Talentos / VC Forms;</a:t>
            </a:r>
          </a:p>
          <a:p>
            <a:r>
              <a:rPr lang="pt-BR" dirty="0"/>
              <a:t>EAD;</a:t>
            </a:r>
          </a:p>
          <a:p>
            <a:r>
              <a:rPr lang="pt-BR" dirty="0"/>
              <a:t>HUB.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2430" y="685800"/>
            <a:ext cx="47871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Fluxo básico da Gestão de Treinamentos</a:t>
            </a:r>
            <a:endParaRPr lang="pt-BR" spc="-3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B19B87-D175-486C-897F-C5F07282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10820400" cy="34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3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611253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7781EF46-75E6-441F-ACE9-54CEFB2A58DA}"/>
              </a:ext>
            </a:extLst>
          </p:cNvPr>
          <p:cNvSpPr txBox="1"/>
          <p:nvPr/>
        </p:nvSpPr>
        <p:spPr>
          <a:xfrm>
            <a:off x="457200" y="1524000"/>
            <a:ext cx="11049000" cy="18139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Onde cadastro um Treinamento?</a:t>
            </a:r>
            <a:endParaRPr lang="pt-BR" sz="2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Existe uma única tela do sistema de onde parte toda a gestão dos treinamento:</a:t>
            </a:r>
          </a:p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Cadastros &gt; Treinamento &gt; Treinamento</a:t>
            </a:r>
          </a:p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  <a:hlinkClick r:id="rId2"/>
              </a:rPr>
              <a:t>Clique aqui para ver detalhes da Funcionalidade</a:t>
            </a:r>
            <a:r>
              <a:rPr lang="pt-BR" sz="1800" dirty="0">
                <a:latin typeface="Arial"/>
                <a:cs typeface="Arial"/>
              </a:rPr>
              <a:t> </a:t>
            </a:r>
            <a:endParaRPr lang="pt-BR" dirty="0">
              <a:latin typeface="Arial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7B0F6AD7-55C0-47BC-BE44-B047B5E72715}"/>
              </a:ext>
            </a:extLst>
          </p:cNvPr>
          <p:cNvSpPr txBox="1"/>
          <p:nvPr/>
        </p:nvSpPr>
        <p:spPr>
          <a:xfrm>
            <a:off x="457200" y="3657600"/>
            <a:ext cx="11049000" cy="28244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Onde lanço o vencimento de um Treinamento?</a:t>
            </a:r>
            <a:endParaRPr lang="pt-BR" sz="2800" dirty="0">
              <a:latin typeface="Arial"/>
              <a:cs typeface="Arial"/>
            </a:endParaRPr>
          </a:p>
          <a:p>
            <a:pPr marL="12700" marR="5080"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Na mesma tela acima. Existe um campo </a:t>
            </a:r>
            <a:r>
              <a:rPr lang="pt-BR" dirty="0">
                <a:latin typeface="Arial"/>
                <a:cs typeface="Arial"/>
              </a:rPr>
              <a:t>chamado Prazo(em meses): Prazo em meses que o treinamento terá validade, por exemplo, se informado 12 meses, o sistema irá contar a partir da dato do treinamento realizado pelo colaborador, quando deve ser seu vencimento.</a:t>
            </a:r>
          </a:p>
          <a:p>
            <a:pPr marL="12700" marR="5080">
              <a:spcBef>
                <a:spcPts val="1365"/>
              </a:spcBef>
            </a:pPr>
            <a:endParaRPr lang="pt-BR" dirty="0">
              <a:latin typeface="Arial"/>
              <a:cs typeface="Arial"/>
            </a:endParaRPr>
          </a:p>
          <a:p>
            <a:pPr marL="12700" marR="5080">
              <a:spcBef>
                <a:spcPts val="1365"/>
              </a:spcBef>
            </a:pPr>
            <a:endParaRPr lang="pt-BR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  <a:hlinkClick r:id="rId2"/>
              </a:rPr>
              <a:t>Clique aqui para ver detalhes da Funcionalidade</a:t>
            </a:r>
            <a:r>
              <a:rPr lang="pt-BR" sz="1800" dirty="0">
                <a:latin typeface="Arial"/>
                <a:cs typeface="Arial"/>
              </a:rPr>
              <a:t> </a:t>
            </a:r>
            <a:endParaRPr lang="pt-BR" dirty="0">
              <a:latin typeface="Arial"/>
              <a:cs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7044201-8F3F-41F4-8E22-48931742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8" y="5334000"/>
            <a:ext cx="2229161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67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707" y="611253"/>
            <a:ext cx="8740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dirty="0"/>
              <a:t>Perguntas Frequentes na Gestão de Treinamentos</a:t>
            </a:r>
            <a:endParaRPr lang="pt-BR" sz="2800" spc="-30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7781EF46-75E6-441F-ACE9-54CEFB2A58DA}"/>
              </a:ext>
            </a:extLst>
          </p:cNvPr>
          <p:cNvSpPr txBox="1"/>
          <p:nvPr/>
        </p:nvSpPr>
        <p:spPr>
          <a:xfrm>
            <a:off x="457200" y="1524000"/>
            <a:ext cx="11049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800" b="1" spc="5" dirty="0">
                <a:solidFill>
                  <a:srgbClr val="122C45"/>
                </a:solidFill>
                <a:latin typeface="Arial"/>
                <a:cs typeface="Arial"/>
              </a:rPr>
              <a:t>Como configurar um treinamento obrigatório?</a:t>
            </a:r>
            <a:endParaRPr lang="pt-BR" sz="28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66B41A-BAB2-48EE-896D-0FA26689B310}"/>
              </a:ext>
            </a:extLst>
          </p:cNvPr>
          <p:cNvSpPr txBox="1"/>
          <p:nvPr/>
        </p:nvSpPr>
        <p:spPr>
          <a:xfrm>
            <a:off x="426128" y="2453664"/>
            <a:ext cx="115062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65"/>
              </a:spcBef>
            </a:pPr>
            <a:r>
              <a:rPr lang="pt-BR" sz="1800" dirty="0">
                <a:latin typeface="Arial"/>
                <a:cs typeface="Arial"/>
              </a:rPr>
              <a:t>Podemos definir treinamentos obrigatórios por:</a:t>
            </a:r>
          </a:p>
          <a:p>
            <a:pPr marL="298450" marR="5080" indent="-285750">
              <a:lnSpc>
                <a:spcPct val="100000"/>
              </a:lnSpc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Unidade (Caminho: Desc. Cargo &gt; Treinamentos por Cargo e Unidade);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Departamento e Área (Caminho: Desc. Cargo &gt; Treinamentos por </a:t>
            </a:r>
            <a:r>
              <a:rPr lang="pt-BR" dirty="0" err="1">
                <a:latin typeface="Arial"/>
                <a:cs typeface="Arial"/>
              </a:rPr>
              <a:t>Depto</a:t>
            </a:r>
            <a:r>
              <a:rPr lang="pt-BR" dirty="0">
                <a:latin typeface="Arial"/>
                <a:cs typeface="Arial"/>
              </a:rPr>
              <a:t> e Área);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Setor (Caminho: Desc. Cargo &gt; Treinamentos por Cargo e Setor);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Cargo (Caminho: Desc. Cargo &gt; Descrição de Cargo -&gt; Botão Treinamentos);</a:t>
            </a:r>
          </a:p>
          <a:p>
            <a:pPr marL="298450" marR="5080" indent="-285750"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Grupo (Ex.: Brigadistas, CIPEIROS. -&gt; Caminho: Cadastros &gt; Treinamento &gt; Grupos);</a:t>
            </a:r>
          </a:p>
          <a:p>
            <a:pPr marL="298450" marR="5080" indent="-285750">
              <a:lnSpc>
                <a:spcPct val="100000"/>
              </a:lnSpc>
              <a:spcBef>
                <a:spcPts val="1365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Ou apenas para um único colaborador (Cadastros &gt; Colaboradores &gt; Colaboradores -&gt; Botão “Propriedades”)</a:t>
            </a:r>
          </a:p>
        </p:txBody>
      </p:sp>
    </p:spTree>
    <p:extLst>
      <p:ext uri="{BB962C8B-B14F-4D97-AF65-F5344CB8AC3E}">
        <p14:creationId xmlns:p14="http://schemas.microsoft.com/office/powerpoint/2010/main" val="385376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</TotalTime>
  <Words>1240</Words>
  <Application>Microsoft Office PowerPoint</Application>
  <PresentationFormat>Widescreen</PresentationFormat>
  <Paragraphs>104</Paragraphs>
  <Slides>16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Lato</vt:lpstr>
      <vt:lpstr>Office Theme</vt:lpstr>
      <vt:lpstr>Visual Cargo</vt:lpstr>
      <vt:lpstr>Olá, seja bem-vindo(a) ao documento sobre a visão geral sistema  Visual Cargo. O objetivo desse documento é orientar o  usuário a conhecer o sistema e dar os primeiros passos  na plataforma.</vt:lpstr>
      <vt:lpstr>Apresentação do PowerPoint</vt:lpstr>
      <vt:lpstr>Módulos da Plataforma</vt:lpstr>
      <vt:lpstr>MENU PRINCIPAL DA PLATAFORMA</vt:lpstr>
      <vt:lpstr>MENU LATERAL</vt:lpstr>
      <vt:lpstr>Fluxo básico da Gestão de Treinamentos</vt:lpstr>
      <vt:lpstr>Perguntas Frequentes na Gestão de Treinamentos</vt:lpstr>
      <vt:lpstr>Perguntas Frequentes na Gestão de Treinamentos</vt:lpstr>
      <vt:lpstr>Perguntas Frequentes na Gestão de Treinamentos</vt:lpstr>
      <vt:lpstr>Perguntas Frequentes na Gestão de Treinamentos</vt:lpstr>
      <vt:lpstr>Perguntas Frequentes na Gestão de Treinamentos</vt:lpstr>
      <vt:lpstr>Perguntas Frequentes na Gestão de Treinamentos</vt:lpstr>
      <vt:lpstr>Perguntas Frequentes na Gestão de Treinamentos</vt:lpstr>
      <vt:lpstr>Perguntas Frequentes na Gestão de Treinamentos</vt:lpstr>
      <vt:lpstr>Entre em contato...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Fábio R</dc:creator>
  <cp:lastModifiedBy>Fábio R</cp:lastModifiedBy>
  <cp:revision>19</cp:revision>
  <dcterms:created xsi:type="dcterms:W3CDTF">2021-03-06T20:32:25Z</dcterms:created>
  <dcterms:modified xsi:type="dcterms:W3CDTF">2021-03-26T19:09:34Z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2020-04-17T00:00:00Z</vt:filetime>
  </property>
  <property fmtid="{D5CDD505-2E9C-101B-9397-08002B2CF9AE}" pid="3" name="Creator">
    <vt:lpwstr>Microsoft® PowerPoint® para Office 365</vt:lpwstr>
  </property>
  <property fmtid="{D5CDD505-2E9C-101B-9397-08002B2CF9AE}" pid="4" name="LastSaved">
    <vt:filetime>2021-03-06T00:00:00Z</vt:filetime>
  </property>
</Properties>
</file>